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9" r:id="rId4"/>
    <p:sldId id="263" r:id="rId5"/>
    <p:sldId id="264" r:id="rId6"/>
    <p:sldId id="265" r:id="rId7"/>
    <p:sldId id="285" r:id="rId8"/>
    <p:sldId id="286" r:id="rId9"/>
    <p:sldId id="293" r:id="rId10"/>
    <p:sldId id="287" r:id="rId11"/>
    <p:sldId id="294" r:id="rId12"/>
    <p:sldId id="295" r:id="rId13"/>
    <p:sldId id="296" r:id="rId14"/>
    <p:sldId id="297" r:id="rId15"/>
  </p:sldIdLst>
  <p:sldSz cx="9144000" cy="6858000" type="screen4x3"/>
  <p:notesSz cx="6858000" cy="9144000"/>
  <p:defaultTextStyle>
    <a:defPPr>
      <a:defRPr lang="ar-SA"/>
    </a:defPPr>
    <a:lvl1pPr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5pPr>
    <a:lvl6pPr marL="22860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6pPr>
    <a:lvl7pPr marL="27432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7pPr>
    <a:lvl8pPr marL="32004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8pPr>
    <a:lvl9pPr marL="36576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79" autoAdjust="0"/>
    <p:restoredTop sz="94718" autoAdjust="0"/>
  </p:normalViewPr>
  <p:slideViewPr>
    <p:cSldViewPr>
      <p:cViewPr varScale="1">
        <p:scale>
          <a:sx n="102" d="100"/>
          <a:sy n="102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010EE5-4CDC-4F1B-B3DD-B2DA55874B0B}" type="datetimeFigureOut">
              <a:rPr lang="en-US"/>
              <a:pPr>
                <a:defRPr/>
              </a:pPr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D6509A-E47A-4305-97EB-F4E71A9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5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7463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0">
                <a:solidFill>
                  <a:schemeClr val="tx1"/>
                </a:solidFill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385888"/>
            <a:ext cx="9144000" cy="2159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-7938" y="6135688"/>
            <a:ext cx="9144001" cy="10795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1031" name="Picture 10" descr="utl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8"/>
          <p:cNvSpPr txBox="1">
            <a:spLocks noChangeArrowheads="1"/>
          </p:cNvSpPr>
          <p:nvPr userDrawn="1"/>
        </p:nvSpPr>
        <p:spPr bwMode="auto">
          <a:xfrm>
            <a:off x="179388" y="62372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>
              <a:defRPr/>
            </a:pPr>
            <a:fld id="{6F00F273-A5EF-4831-8DF9-0E22E5D66D22}" type="slidenum">
              <a:rPr lang="en-US" altLang="en-US" sz="1800" smtClean="0"/>
              <a:pPr>
                <a:defRPr/>
              </a:pPr>
              <a:t>‹#›</a:t>
            </a:fld>
            <a:endParaRPr lang="en-US" altLang="en-US" sz="18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audio" Target="../media/media10.m4a"/><Relationship Id="rId7" Type="http://schemas.openxmlformats.org/officeDocument/2006/relationships/image" Target="../media/image30.emf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image" Target="../media/image29.emf"/><Relationship Id="rId11" Type="http://schemas.openxmlformats.org/officeDocument/2006/relationships/image" Target="../media/image2.png"/><Relationship Id="rId5" Type="http://schemas.openxmlformats.org/officeDocument/2006/relationships/image" Target="../media/image28.emf"/><Relationship Id="rId10" Type="http://schemas.openxmlformats.org/officeDocument/2006/relationships/image" Target="../media/image3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audio" Target="../media/media13.m4a"/><Relationship Id="rId7" Type="http://schemas.openxmlformats.org/officeDocument/2006/relationships/image" Target="../media/image41.png"/><Relationship Id="rId2" Type="http://schemas.microsoft.com/office/2007/relationships/media" Target="../media/media13.m4a"/><Relationship Id="rId1" Type="http://schemas.openxmlformats.org/officeDocument/2006/relationships/tags" Target="../tags/tag4.xml"/><Relationship Id="rId6" Type="http://schemas.openxmlformats.org/officeDocument/2006/relationships/image" Target="../media/image38.emf"/><Relationship Id="rId11" Type="http://schemas.openxmlformats.org/officeDocument/2006/relationships/image" Target="../media/image2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4.m4a"/><Relationship Id="rId7" Type="http://schemas.openxmlformats.org/officeDocument/2006/relationships/image" Target="../media/image44.png"/><Relationship Id="rId2" Type="http://schemas.microsoft.com/office/2007/relationships/media" Target="../media/media14.m4a"/><Relationship Id="rId1" Type="http://schemas.openxmlformats.org/officeDocument/2006/relationships/tags" Target="../tags/tag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emf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audio" Target="../media/media5.m4a"/><Relationship Id="rId7" Type="http://schemas.openxmlformats.org/officeDocument/2006/relationships/image" Target="../media/image12.emf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audio" Target="../media/media8.m4a"/><Relationship Id="rId7" Type="http://schemas.openxmlformats.org/officeDocument/2006/relationships/image" Target="../media/image26.emf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21518" y="3212976"/>
            <a:ext cx="8026945" cy="1470025"/>
          </a:xfrm>
        </p:spPr>
        <p:txBody>
          <a:bodyPr anchor="ctr"/>
          <a:lstStyle/>
          <a:p>
            <a:pPr eaLnBrk="1" hangingPunct="1"/>
            <a:r>
              <a:rPr lang="fa-IR" altLang="en-US" sz="4400" dirty="0" err="1" smtClean="0">
                <a:cs typeface="B Titr" panose="00000700000000000000" pitchFamily="2" charset="-78"/>
              </a:rPr>
              <a:t>تبدیلهای</a:t>
            </a:r>
            <a:r>
              <a:rPr lang="fa-IR" altLang="en-US" sz="4400" dirty="0" smtClean="0">
                <a:cs typeface="B Titr" panose="00000700000000000000" pitchFamily="2" charset="-78"/>
              </a:rPr>
              <a:t> </a:t>
            </a:r>
            <a:r>
              <a:rPr lang="fa-IR" altLang="en-US" sz="4400" dirty="0" err="1" smtClean="0">
                <a:cs typeface="B Titr" panose="00000700000000000000" pitchFamily="2" charset="-78"/>
              </a:rPr>
              <a:t>لاپلاس</a:t>
            </a:r>
            <a:r>
              <a:rPr lang="fa-IR" altLang="en-US" sz="4400" dirty="0" smtClean="0">
                <a:cs typeface="B Titr" panose="00000700000000000000" pitchFamily="2" charset="-78"/>
              </a:rPr>
              <a:t/>
            </a:r>
            <a:br>
              <a:rPr lang="fa-IR" altLang="en-US" sz="4400" dirty="0" smtClean="0">
                <a:cs typeface="B Titr" panose="00000700000000000000" pitchFamily="2" charset="-78"/>
              </a:rPr>
            </a:br>
            <a:r>
              <a:rPr lang="fa-IR" altLang="en-US" sz="4400" dirty="0">
                <a:cs typeface="B Titr" panose="00000700000000000000" pitchFamily="2" charset="-78"/>
              </a:rPr>
              <a:t/>
            </a:r>
            <a:br>
              <a:rPr lang="fa-IR" altLang="en-US" sz="4400" dirty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>گسترش به صورت </a:t>
            </a:r>
            <a:r>
              <a:rPr lang="fa-IR" altLang="en-US" sz="3600" dirty="0" err="1" smtClean="0">
                <a:cs typeface="B Titr" panose="00000700000000000000" pitchFamily="2" charset="-78"/>
              </a:rPr>
              <a:t>کسرهای</a:t>
            </a:r>
            <a:r>
              <a:rPr lang="fa-IR" altLang="en-US" sz="3600" dirty="0" smtClean="0">
                <a:cs typeface="B Titr" panose="00000700000000000000" pitchFamily="2" charset="-78"/>
              </a:rPr>
              <a:t> جزئی</a:t>
            </a: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endParaRPr lang="en-US" altLang="en-US" sz="3600" dirty="0" smtClean="0">
              <a:cs typeface="B Titr" panose="00000700000000000000" pitchFamily="2" charset="-78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19475" y="5300663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a-IR" altLang="en-US" sz="1800" b="0">
                <a:cs typeface="B Titr" panose="00000700000000000000" pitchFamily="2" charset="-78"/>
              </a:rPr>
              <a:t>امیر عباس شایگانی اکمل</a:t>
            </a:r>
            <a:endParaRPr lang="en-US" altLang="en-US" sz="1800" b="0">
              <a:cs typeface="B Titr" panose="000007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89"/>
    </mc:Choice>
    <mc:Fallback>
      <p:transition spd="slow" advTm="56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مثال حالت 3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627664"/>
            <a:ext cx="6383257" cy="861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55" y="2749950"/>
            <a:ext cx="4067305" cy="826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426" y="2531115"/>
            <a:ext cx="4691200" cy="18360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45" y="4077128"/>
            <a:ext cx="3147206" cy="6480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57" y="4682489"/>
            <a:ext cx="8244408" cy="9067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857" y="5638882"/>
            <a:ext cx="5337001" cy="45668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287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352"/>
    </mc:Choice>
    <mc:Fallback>
      <p:transition spd="slow" advTm="184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مثال حل شبکه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844824"/>
            <a:ext cx="4320480" cy="2027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501188"/>
            <a:ext cx="21431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4183595"/>
            <a:ext cx="4019550" cy="6000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8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98"/>
    </mc:Choice>
    <mc:Fallback>
      <p:transition spd="slow" advTm="20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انتقال شبکه به حوزه </a:t>
            </a:r>
            <a:r>
              <a:rPr lang="en-US" altLang="en-US" sz="2800" dirty="0" smtClean="0">
                <a:cs typeface="0 Titr Bold" panose="00000700000000000000" pitchFamily="2" charset="-78"/>
              </a:rPr>
              <a:t>s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2" y="4581128"/>
            <a:ext cx="5362575" cy="1019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2158156"/>
            <a:ext cx="5705508" cy="2422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2564904"/>
            <a:ext cx="1990725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r="55194"/>
          <a:stretch/>
        </p:blipFill>
        <p:spPr>
          <a:xfrm>
            <a:off x="5525026" y="1625447"/>
            <a:ext cx="1753691" cy="60355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0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98"/>
    </mc:Choice>
    <mc:Fallback>
      <p:transition spd="slow" advTm="69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انتقال شبکه به حوزه </a:t>
            </a:r>
            <a:r>
              <a:rPr lang="en-US" altLang="en-US" sz="2800" dirty="0" smtClean="0">
                <a:cs typeface="0 Titr Bold" panose="00000700000000000000" pitchFamily="2" charset="-78"/>
              </a:rPr>
              <a:t>s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2264738"/>
            <a:ext cx="3562375" cy="677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63" y="1772816"/>
            <a:ext cx="4364922" cy="1853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46" y="3759059"/>
            <a:ext cx="8858250" cy="962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146" y="1687985"/>
            <a:ext cx="1008112" cy="501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r="55194"/>
          <a:stretch/>
        </p:blipFill>
        <p:spPr>
          <a:xfrm>
            <a:off x="4042311" y="1648359"/>
            <a:ext cx="1207214" cy="4154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4450" y="4853665"/>
            <a:ext cx="6515100" cy="10382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451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30"/>
    </mc:Choice>
    <mc:Fallback>
      <p:transition spd="slow" advTm="11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انتقال شبکه به حوزه </a:t>
            </a:r>
            <a:r>
              <a:rPr lang="en-US" altLang="en-US" sz="2800" dirty="0" smtClean="0">
                <a:cs typeface="0 Titr Bold" panose="00000700000000000000" pitchFamily="2" charset="-78"/>
              </a:rPr>
              <a:t>s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" y="1916832"/>
            <a:ext cx="6515100" cy="1038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2977811"/>
            <a:ext cx="6213210" cy="1609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75" y="4865368"/>
            <a:ext cx="7277100" cy="111442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037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707"/>
    </mc:Choice>
    <mc:Fallback>
      <p:transition spd="slow" advTm="119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فرم کلی جواب در </a:t>
            </a:r>
            <a:r>
              <a:rPr lang="fa-IR" altLang="en-US" dirty="0" err="1" smtClean="0">
                <a:cs typeface="0 Titr Bold" panose="00000700000000000000" pitchFamily="2" charset="-78"/>
              </a:rPr>
              <a:t>حوزۀ</a:t>
            </a:r>
            <a:r>
              <a:rPr lang="fa-IR" altLang="en-US" dirty="0" smtClean="0">
                <a:cs typeface="0 Titr Bold" panose="00000700000000000000" pitchFamily="2" charset="-78"/>
              </a:rPr>
              <a:t> </a:t>
            </a:r>
            <a:r>
              <a:rPr lang="en-US" altLang="en-US" dirty="0" smtClean="0">
                <a:cs typeface="0 Titr Bold" panose="00000700000000000000" pitchFamily="2" charset="-78"/>
              </a:rPr>
              <a:t>S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" y="2103267"/>
            <a:ext cx="8996704" cy="893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314" y="3212976"/>
            <a:ext cx="3151372" cy="16745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648" y="4925136"/>
            <a:ext cx="888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000" dirty="0" smtClean="0">
                <a:cs typeface="B Nazanin" panose="00000400000000000000" pitchFamily="2" charset="-78"/>
              </a:rPr>
              <a:t>فرض می کنیم </a:t>
            </a:r>
            <a:r>
              <a:rPr lang="en-US" sz="2000" dirty="0" smtClean="0">
                <a:cs typeface="B Nazanin" panose="00000400000000000000" pitchFamily="2" charset="-78"/>
              </a:rPr>
              <a:t>m</a:t>
            </a:r>
            <a:r>
              <a:rPr lang="fa-IR" sz="2000" dirty="0" smtClean="0">
                <a:cs typeface="B Nazanin" panose="00000400000000000000" pitchFamily="2" charset="-78"/>
              </a:rPr>
              <a:t> کوچکتر از </a:t>
            </a:r>
            <a:r>
              <a:rPr lang="en-US" sz="2000" dirty="0" smtClean="0">
                <a:cs typeface="B Nazanin" panose="00000400000000000000" pitchFamily="2" charset="-78"/>
              </a:rPr>
              <a:t>n</a:t>
            </a:r>
            <a:r>
              <a:rPr lang="fa-IR" sz="2000" dirty="0" smtClean="0">
                <a:cs typeface="B Nazanin" panose="00000400000000000000" pitchFamily="2" charset="-78"/>
              </a:rPr>
              <a:t> باشد، در غیر این صورت ابتدا باید صورت را بر مخرج تقسیم کنیم، حاصل یک چند جمله ای از </a:t>
            </a:r>
            <a:r>
              <a:rPr lang="en-US" sz="2000" dirty="0" smtClean="0">
                <a:cs typeface="B Nazanin" panose="00000400000000000000" pitchFamily="2" charset="-78"/>
              </a:rPr>
              <a:t>s</a:t>
            </a:r>
            <a:r>
              <a:rPr lang="fa-IR" sz="2000" dirty="0" smtClean="0">
                <a:cs typeface="B Nazanin" panose="00000400000000000000" pitchFamily="2" charset="-78"/>
              </a:rPr>
              <a:t> و یک کسر خواهد بود که دیگر مرتبه صورت آن کوچکتر از مرتبه مخرج است.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47"/>
    </mc:Choice>
    <mc:Fallback>
      <p:transition spd="slow" advTm="9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dirty="0" err="1" smtClean="0">
                <a:cs typeface="0 Titr Bold" panose="00000700000000000000" pitchFamily="2" charset="-78"/>
              </a:rPr>
              <a:t>کسرهای</a:t>
            </a:r>
            <a:r>
              <a:rPr lang="fa-IR" altLang="en-US" dirty="0" smtClean="0">
                <a:cs typeface="0 Titr Bold" panose="00000700000000000000" pitchFamily="2" charset="-78"/>
              </a:rPr>
              <a:t> جزئی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35284"/>
          <a:stretch/>
        </p:blipFill>
        <p:spPr>
          <a:xfrm>
            <a:off x="86937" y="1700809"/>
            <a:ext cx="4485063" cy="4320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4716" r="13435"/>
          <a:stretch/>
        </p:blipFill>
        <p:spPr>
          <a:xfrm>
            <a:off x="5076056" y="2852936"/>
            <a:ext cx="3882495" cy="235559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59"/>
    </mc:Choice>
    <mc:Fallback>
      <p:transition spd="slow" advTm="166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حالت اول: قطب های ساده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" y="1916832"/>
            <a:ext cx="7210425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" y="2974179"/>
            <a:ext cx="8756649" cy="941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49" y="4175373"/>
            <a:ext cx="7505700" cy="90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5080248"/>
            <a:ext cx="2492315" cy="93304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22"/>
    </mc:Choice>
    <mc:Fallback>
      <p:transition spd="slow" advTm="107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حالت اول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571" y="1628800"/>
            <a:ext cx="5082858" cy="1002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62" y="2566371"/>
            <a:ext cx="7166830" cy="862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3429000"/>
            <a:ext cx="5904656" cy="1193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05" y="4630283"/>
            <a:ext cx="5472608" cy="14110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4128" y="4437112"/>
            <a:ext cx="3144402" cy="150346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57"/>
    </mc:Choice>
    <mc:Fallback>
      <p:transition spd="slow" advTm="103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حالت 2: قطب های مکرر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772816"/>
            <a:ext cx="481965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412" y="2420888"/>
            <a:ext cx="6353175" cy="119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86" y="3688085"/>
            <a:ext cx="7667625" cy="971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898" y="4941168"/>
            <a:ext cx="3886200" cy="84772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08"/>
    </mc:Choice>
    <mc:Fallback>
      <p:transition spd="slow" advTm="92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مثال حالت 2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700808"/>
            <a:ext cx="2790825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" y="2780928"/>
            <a:ext cx="2724150" cy="790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654230"/>
            <a:ext cx="5276850" cy="819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4553793"/>
            <a:ext cx="1295400" cy="76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752" y="5343348"/>
            <a:ext cx="5467350" cy="581025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6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034"/>
    </mc:Choice>
    <mc:Fallback>
      <p:transition spd="slow" advTm="109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مثال حالت 2 بدون مشتق گرفتن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1670194"/>
            <a:ext cx="6129302" cy="882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13" y="2543011"/>
            <a:ext cx="5759871" cy="1837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854" y="4552056"/>
            <a:ext cx="8335887" cy="520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467" y="5395383"/>
            <a:ext cx="5896115" cy="58354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28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184"/>
    </mc:Choice>
    <mc:Fallback>
      <p:transition spd="slow" advTm="21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حالت سوم: </a:t>
            </a:r>
            <a:r>
              <a:rPr lang="fa-IR" altLang="en-US" sz="2800" dirty="0" err="1" smtClean="0">
                <a:cs typeface="0 Titr Bold" panose="00000700000000000000" pitchFamily="2" charset="-78"/>
              </a:rPr>
              <a:t>قطبهای</a:t>
            </a:r>
            <a:r>
              <a:rPr lang="fa-IR" altLang="en-US" sz="2800" dirty="0" smtClean="0">
                <a:cs typeface="0 Titr Bold" panose="00000700000000000000" pitchFamily="2" charset="-78"/>
              </a:rPr>
              <a:t> مختلط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188" y="2121818"/>
            <a:ext cx="88836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3200" dirty="0" smtClean="0">
                <a:cs typeface="B Nazanin" panose="00000400000000000000" pitchFamily="2" charset="-78"/>
              </a:rPr>
              <a:t>با توجه به اینکه </a:t>
            </a:r>
            <a:r>
              <a:rPr lang="fa-IR" sz="3200" dirty="0" err="1" smtClean="0">
                <a:cs typeface="B Nazanin" panose="00000400000000000000" pitchFamily="2" charset="-78"/>
              </a:rPr>
              <a:t>ضرایب</a:t>
            </a:r>
            <a:r>
              <a:rPr lang="fa-IR" sz="3200" dirty="0" smtClean="0">
                <a:cs typeface="B Nazanin" panose="00000400000000000000" pitchFamily="2" charset="-78"/>
              </a:rPr>
              <a:t> چند جمله ای مخرج حقیقی هستند، قطب های مختلط حتما مزدوج خواهند بود. دقت شود که توابع </a:t>
            </a:r>
            <a:r>
              <a:rPr lang="fa-IR" sz="3200" dirty="0" err="1" smtClean="0">
                <a:cs typeface="B Nazanin" panose="00000400000000000000" pitchFamily="2" charset="-78"/>
              </a:rPr>
              <a:t>مثلثاتی</a:t>
            </a:r>
            <a:r>
              <a:rPr lang="fa-IR" sz="3200" dirty="0" smtClean="0">
                <a:cs typeface="B Nazanin" panose="00000400000000000000" pitchFamily="2" charset="-78"/>
              </a:rPr>
              <a:t> عکس تبدیل </a:t>
            </a:r>
            <a:r>
              <a:rPr lang="fa-IR" sz="3200" dirty="0" err="1" smtClean="0">
                <a:cs typeface="B Nazanin" panose="00000400000000000000" pitchFamily="2" charset="-78"/>
              </a:rPr>
              <a:t>لاپلاس</a:t>
            </a:r>
            <a:r>
              <a:rPr lang="fa-IR" sz="3200" dirty="0" smtClean="0">
                <a:cs typeface="B Nazanin" panose="00000400000000000000" pitchFamily="2" charset="-78"/>
              </a:rPr>
              <a:t> </a:t>
            </a:r>
            <a:r>
              <a:rPr lang="fa-IR" sz="3200" dirty="0" err="1" smtClean="0">
                <a:cs typeface="B Nazanin" panose="00000400000000000000" pitchFamily="2" charset="-78"/>
              </a:rPr>
              <a:t>کسرهای</a:t>
            </a:r>
            <a:r>
              <a:rPr lang="fa-IR" sz="3200" dirty="0" smtClean="0">
                <a:cs typeface="B Nazanin" panose="00000400000000000000" pitchFamily="2" charset="-78"/>
              </a:rPr>
              <a:t> جزئی مرتبه دوم به </a:t>
            </a:r>
            <a:r>
              <a:rPr lang="fa-IR" sz="3200" dirty="0" err="1" smtClean="0">
                <a:cs typeface="B Nazanin" panose="00000400000000000000" pitchFamily="2" charset="-78"/>
              </a:rPr>
              <a:t>قطبهای</a:t>
            </a:r>
            <a:r>
              <a:rPr lang="fa-IR" sz="3200" dirty="0" smtClean="0">
                <a:cs typeface="B Nazanin" panose="00000400000000000000" pitchFamily="2" charset="-78"/>
              </a:rPr>
              <a:t> </a:t>
            </a:r>
            <a:r>
              <a:rPr lang="fa-IR" sz="3200" dirty="0" smtClean="0">
                <a:cs typeface="B Nazanin" panose="00000400000000000000" pitchFamily="2" charset="-78"/>
              </a:rPr>
              <a:t>مختلط است. چون این </a:t>
            </a:r>
            <a:r>
              <a:rPr lang="fa-IR" sz="3200" dirty="0" err="1" smtClean="0">
                <a:cs typeface="B Nazanin" panose="00000400000000000000" pitchFamily="2" charset="-78"/>
              </a:rPr>
              <a:t>قطبها</a:t>
            </a:r>
            <a:r>
              <a:rPr lang="fa-IR" sz="3200" dirty="0" smtClean="0">
                <a:cs typeface="B Nazanin" panose="00000400000000000000" pitchFamily="2" charset="-78"/>
              </a:rPr>
              <a:t> متمایز هستند می توان مانند حالت اول عمل کرد. در این صورت جبر مختلط باید استفاده شود. البته می توان از مثال قبل برای تساوی صورتهای </a:t>
            </a:r>
            <a:r>
              <a:rPr lang="fa-IR" sz="3200" dirty="0" err="1" smtClean="0">
                <a:cs typeface="B Nazanin" panose="00000400000000000000" pitchFamily="2" charset="-78"/>
              </a:rPr>
              <a:t>کسرها</a:t>
            </a:r>
            <a:r>
              <a:rPr lang="fa-IR" sz="3200" dirty="0" smtClean="0">
                <a:cs typeface="B Nazanin" panose="00000400000000000000" pitchFamily="2" charset="-78"/>
              </a:rPr>
              <a:t> در سمت راست با سمت چپ هم استفاده کرد.</a:t>
            </a:r>
            <a:endParaRPr lang="en-US" sz="3200" dirty="0">
              <a:cs typeface="B Nazanin" panose="00000400000000000000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08"/>
    </mc:Choice>
    <mc:Fallback>
      <p:transition spd="slow" advTm="49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5|7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7|5.6|19.3|58.5|2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227</Words>
  <Application>Microsoft Office PowerPoint</Application>
  <PresentationFormat>On-screen Show (4:3)</PresentationFormat>
  <Paragraphs>30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0 Titr Bold</vt:lpstr>
      <vt:lpstr>2  Titr</vt:lpstr>
      <vt:lpstr>Arial</vt:lpstr>
      <vt:lpstr>B Nazanin</vt:lpstr>
      <vt:lpstr>B Titr</vt:lpstr>
      <vt:lpstr>Calibri</vt:lpstr>
      <vt:lpstr>Default Design</vt:lpstr>
      <vt:lpstr>تبدیلهای لاپلاس  گسترش به صورت کسرهای جزئی </vt:lpstr>
      <vt:lpstr>فرم کلی جواب در حوزۀ S</vt:lpstr>
      <vt:lpstr>کسرهای جزئی</vt:lpstr>
      <vt:lpstr>حالت اول: قطب های ساده</vt:lpstr>
      <vt:lpstr>مثال حالت اول</vt:lpstr>
      <vt:lpstr>حالت 2: قطب های مکرر</vt:lpstr>
      <vt:lpstr>مثال حالت 2</vt:lpstr>
      <vt:lpstr>مثال حالت 2 بدون مشتق گرفتن</vt:lpstr>
      <vt:lpstr>حالت سوم: قطبهای مختلط</vt:lpstr>
      <vt:lpstr>مثال حالت 3</vt:lpstr>
      <vt:lpstr>مثال حل شبکه</vt:lpstr>
      <vt:lpstr>انتقال شبکه به حوزه s</vt:lpstr>
      <vt:lpstr>انتقال شبکه به حوزه s</vt:lpstr>
      <vt:lpstr>انتقال شبکه به حوزه s</vt:lpstr>
    </vt:vector>
  </TitlesOfParts>
  <Company>MRTsoft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det</dc:creator>
  <cp:lastModifiedBy>HVLAB5</cp:lastModifiedBy>
  <cp:revision>180</cp:revision>
  <dcterms:created xsi:type="dcterms:W3CDTF">2006-09-23T12:30:29Z</dcterms:created>
  <dcterms:modified xsi:type="dcterms:W3CDTF">2021-04-12T15:35:00Z</dcterms:modified>
</cp:coreProperties>
</file>